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78" r:id="rId5"/>
    <p:sldId id="268" r:id="rId6"/>
    <p:sldId id="269" r:id="rId7"/>
    <p:sldId id="270" r:id="rId8"/>
    <p:sldId id="277" r:id="rId9"/>
    <p:sldId id="271" r:id="rId10"/>
    <p:sldId id="279" r:id="rId11"/>
    <p:sldId id="272" r:id="rId12"/>
    <p:sldId id="273" r:id="rId13"/>
    <p:sldId id="274" r:id="rId14"/>
    <p:sldId id="275" r:id="rId15"/>
    <p:sldId id="280" r:id="rId16"/>
    <p:sldId id="282" r:id="rId17"/>
    <p:sldId id="276" r:id="rId18"/>
    <p:sldId id="283" r:id="rId19"/>
    <p:sldId id="281" r:id="rId20"/>
    <p:sldId id="26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71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7950AC-AA68-EB22-3FC2-7A2873DAF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57118D-0708-000F-70E0-406D16A21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39F828-C474-30CF-1E57-451F771A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E976-9FE5-4A5F-B4AE-D8BFA7088036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B6E3B5-A8EE-0BF8-F452-AE61E99CC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A86FE5-A778-EBC3-8576-4FF9DC41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DC02E-8CA5-4CBE-AAEC-A6A837A0F3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12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B29D67-CB22-5D7A-103E-2692C8A97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7798B3-FD59-E2FD-1124-BECAE6A92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B77750-551F-C855-7F0B-0556E5619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E976-9FE5-4A5F-B4AE-D8BFA7088036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D727C5-2647-E036-A0E3-B2201919B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74ED05-DE4B-DF31-1907-80FC249C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DC02E-8CA5-4CBE-AAEC-A6A837A0F3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599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C9641F-947C-BF1B-2E4B-FAA58E0FD4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66E2D9-CE23-1C95-4048-D7BAB59EA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7747A7-9D18-9847-EF84-B98C2F1BD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E976-9FE5-4A5F-B4AE-D8BFA7088036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48506E-D559-7EE1-1117-0110F5913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629603-386C-5CE2-3E4C-50BD9669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DC02E-8CA5-4CBE-AAEC-A6A837A0F3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386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3FE21-8F94-426C-8790-BE96FBA9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88DB1E-E557-1664-528E-B1D2B1EC5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E45CCD-67A7-5011-633A-BD7143D9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E976-9FE5-4A5F-B4AE-D8BFA7088036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6BEF76-7693-A945-FF6B-1205B875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A4D67B-515B-14B5-DF09-A28941C54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DC02E-8CA5-4CBE-AAEC-A6A837A0F3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881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C1CC7-703B-87F0-99EE-3D835E2F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54B005-129B-23A4-5F4F-990CFA5A3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B4907A-F168-DE62-6AB0-9E5B10C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E976-9FE5-4A5F-B4AE-D8BFA7088036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09F583-8ABD-4955-3DCD-A6A36C0F8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F7C19F-65B8-089D-35B4-77760E7F1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DC02E-8CA5-4CBE-AAEC-A6A837A0F3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878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84523F-1094-4D67-C565-E8C3EE2A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B266FA-14B6-8F8E-34B1-EEAE7384C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57D850-A58B-2638-C321-3B52B2555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6C5BAC-78F7-F7F2-282B-F72FE865B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E976-9FE5-4A5F-B4AE-D8BFA7088036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B068EA-F833-9465-0363-089F9166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A94392-41E0-075A-A371-BE7B741F0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DC02E-8CA5-4CBE-AAEC-A6A837A0F3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56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2AAFC-F02B-549D-3FE0-BE9037E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CB8991-1632-D096-8D88-99227B232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A8E045-372D-8509-0F31-D09BB3139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4A1042-832F-220A-2ABC-EC8B7745BC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05A0D8-AB1C-19AE-1AB8-A0416BDC2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F55DB3-EDD9-7112-0764-F4FC6D01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E976-9FE5-4A5F-B4AE-D8BFA7088036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B64940-6907-23A0-038D-674F1E730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8765D2-B020-9B6D-9BD5-640B97AB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DC02E-8CA5-4CBE-AAEC-A6A837A0F3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048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CA620-4D51-BBE6-17B7-BD20041A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E02C15-EE23-84C0-D807-339807455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E976-9FE5-4A5F-B4AE-D8BFA7088036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C678F3-1315-A9E4-299D-0ADDDB0BC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28C75F-A081-26C5-5706-9F5736856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DC02E-8CA5-4CBE-AAEC-A6A837A0F3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01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0A7780-01CF-7804-8DF0-D6E98E254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E976-9FE5-4A5F-B4AE-D8BFA7088036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6847E5-7A82-0DBF-E0BE-E9BF45BAA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B3A34F-EB16-1561-82F5-17595C7D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DC02E-8CA5-4CBE-AAEC-A6A837A0F3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25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22153-46D5-A791-1C88-CF28D1F7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94392-C8CD-7A1B-AC5E-9FA988B52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D35FA9-5640-9096-C369-D8566897A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3C8325-4D36-2271-07CB-F0370B9FA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E976-9FE5-4A5F-B4AE-D8BFA7088036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914791-4B97-1EB3-C5F0-DA47D417B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B37FCA-E394-0589-3C31-9A890E69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DC02E-8CA5-4CBE-AAEC-A6A837A0F3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16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68B56-ACC0-7A77-377C-192FF405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4E56EF1-8885-50FF-DA40-57CDB26F6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BCE83C-EA50-96DE-E3D1-E970C03C1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DEAC0F-55D9-2029-724E-E321107F2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E976-9FE5-4A5F-B4AE-D8BFA7088036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CA588A-8AF0-1831-EE85-8073E3BB1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DBC595-16E9-C52C-D837-FF0034D85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DC02E-8CA5-4CBE-AAEC-A6A837A0F3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01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37F7D48-28C8-603B-B40C-A7C415B50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564AA5-214D-59F9-08B7-6B75C9B4A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49A004-6FAE-D72C-63E1-0EC4745E9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BE976-9FE5-4A5F-B4AE-D8BFA7088036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8AE3B8-F586-8076-5ED4-897BF4FF8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3ACC93-EEBA-5212-1F63-FE34E27FE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DC02E-8CA5-4CBE-AAEC-A6A837A0F3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04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3F89D34-0929-16A5-CB59-4B5FB787E911}"/>
              </a:ext>
            </a:extLst>
          </p:cNvPr>
          <p:cNvSpPr/>
          <p:nvPr/>
        </p:nvSpPr>
        <p:spPr>
          <a:xfrm>
            <a:off x="0" y="1535985"/>
            <a:ext cx="12192000" cy="3041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587D7C-278E-AAFE-927C-D34C2B72E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3135"/>
            <a:ext cx="9144000" cy="1655763"/>
          </a:xfrm>
        </p:spPr>
        <p:txBody>
          <a:bodyPr>
            <a:norm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医院信息管理系统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1FDF61-0D4E-73EE-44B0-4B5C41B95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68672"/>
            <a:ext cx="9144000" cy="1569378"/>
          </a:xfrm>
        </p:spPr>
        <p:txBody>
          <a:bodyPr/>
          <a:lstStyle/>
          <a:p>
            <a:pPr algn="r"/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</a:rPr>
              <a:t>指导老师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：刘露平                                                    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pPr algn="r"/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</a:rPr>
              <a:t>答辩人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：高梦倩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pPr algn="r"/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181706-7DBD-2AD3-0F06-CA2FC3D35C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581" y="397685"/>
            <a:ext cx="5392420" cy="974725"/>
          </a:xfrm>
          <a:prstGeom prst="rect">
            <a:avLst/>
          </a:prstGeom>
        </p:spPr>
      </p:pic>
      <p:sp>
        <p:nvSpPr>
          <p:cNvPr id="6" name="星形: 四角 5">
            <a:hlinkClick r:id="rId3" action="ppaction://hlinksldjump"/>
            <a:extLst>
              <a:ext uri="{FF2B5EF4-FFF2-40B4-BE49-F238E27FC236}">
                <a16:creationId xmlns:a16="http://schemas.microsoft.com/office/drawing/2014/main" id="{6DB28BAF-6AEF-AE40-05DA-D2EFCF32B4E4}"/>
              </a:ext>
            </a:extLst>
          </p:cNvPr>
          <p:cNvSpPr/>
          <p:nvPr/>
        </p:nvSpPr>
        <p:spPr>
          <a:xfrm>
            <a:off x="8597001" y="5979320"/>
            <a:ext cx="226032" cy="236546"/>
          </a:xfrm>
          <a:prstGeom prst="star4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59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8FCA0-BEB8-5887-BAFB-04E37E639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34351A3-8050-3202-5C3D-AC0322A25E41}"/>
              </a:ext>
            </a:extLst>
          </p:cNvPr>
          <p:cNvSpPr/>
          <p:nvPr/>
        </p:nvSpPr>
        <p:spPr>
          <a:xfrm>
            <a:off x="134636" y="1806361"/>
            <a:ext cx="7707887" cy="50516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6DB07174-F2B4-6079-E0DE-BFFEAEA9CDCE}"/>
              </a:ext>
            </a:extLst>
          </p:cNvPr>
          <p:cNvSpPr/>
          <p:nvPr/>
        </p:nvSpPr>
        <p:spPr>
          <a:xfrm>
            <a:off x="8302528" y="2196107"/>
            <a:ext cx="3191985" cy="4142985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 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登录分类：登录分为医生登录和公众登录，医生登录后可以看到医生专属的功能界面，查看自己的挂号情况，公众登录则看到普通用户界面。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35363BC-55F2-A08D-7E11-D10AA5EBFB81}"/>
              </a:ext>
            </a:extLst>
          </p:cNvPr>
          <p:cNvSpPr/>
          <p:nvPr/>
        </p:nvSpPr>
        <p:spPr>
          <a:xfrm>
            <a:off x="0" y="243863"/>
            <a:ext cx="12192000" cy="1522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D73AF0B-C9E2-1278-D9DA-128A1C1C0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61" y="342430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登录界面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B8B35DFF-07AB-1972-017E-7DEE1DF94DD7}"/>
              </a:ext>
            </a:extLst>
          </p:cNvPr>
          <p:cNvSpPr txBox="1">
            <a:spLocks/>
          </p:cNvSpPr>
          <p:nvPr/>
        </p:nvSpPr>
        <p:spPr>
          <a:xfrm>
            <a:off x="858520" y="2438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C35F3D-12C1-35C0-5190-070A38EA4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70" y="2044247"/>
            <a:ext cx="7123252" cy="29675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E55524-751B-16AE-40A3-C639E63B4F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769"/>
          <a:stretch/>
        </p:blipFill>
        <p:spPr>
          <a:xfrm>
            <a:off x="327145" y="5051638"/>
            <a:ext cx="7259102" cy="14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20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11695-0FD1-8702-3846-310634145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D9B6571-F7A7-4736-716F-992E29488D28}"/>
              </a:ext>
            </a:extLst>
          </p:cNvPr>
          <p:cNvSpPr/>
          <p:nvPr/>
        </p:nvSpPr>
        <p:spPr>
          <a:xfrm>
            <a:off x="187461" y="1991485"/>
            <a:ext cx="7542865" cy="478517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B4C5701A-DDF2-18D6-AA8D-FA892C96973F}"/>
              </a:ext>
            </a:extLst>
          </p:cNvPr>
          <p:cNvSpPr/>
          <p:nvPr/>
        </p:nvSpPr>
        <p:spPr>
          <a:xfrm>
            <a:off x="8364235" y="2277585"/>
            <a:ext cx="3506136" cy="4033458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 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 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患者信息管理：记录患者的个人信息，就诊记录等，方便医生了解患者情况。</a:t>
            </a:r>
            <a:b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4F3357F-12E1-404D-3115-35381728C43E}"/>
              </a:ext>
            </a:extLst>
          </p:cNvPr>
          <p:cNvSpPr/>
          <p:nvPr/>
        </p:nvSpPr>
        <p:spPr>
          <a:xfrm>
            <a:off x="0" y="243863"/>
            <a:ext cx="12192000" cy="1522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20142EC-87BB-7609-BA1D-31A0C18D7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61" y="342430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患者管理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91890E1D-7416-C0F0-704D-24BF04AE1FA2}"/>
              </a:ext>
            </a:extLst>
          </p:cNvPr>
          <p:cNvSpPr txBox="1">
            <a:spLocks/>
          </p:cNvSpPr>
          <p:nvPr/>
        </p:nvSpPr>
        <p:spPr>
          <a:xfrm>
            <a:off x="858520" y="2438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减号 28">
            <a:extLst>
              <a:ext uri="{FF2B5EF4-FFF2-40B4-BE49-F238E27FC236}">
                <a16:creationId xmlns:a16="http://schemas.microsoft.com/office/drawing/2014/main" id="{EB8D500D-60B6-C536-4B2C-0CCD743AC8A2}"/>
              </a:ext>
            </a:extLst>
          </p:cNvPr>
          <p:cNvSpPr/>
          <p:nvPr/>
        </p:nvSpPr>
        <p:spPr>
          <a:xfrm rot="5400000">
            <a:off x="4972791" y="3846266"/>
            <a:ext cx="6012254" cy="914400"/>
          </a:xfrm>
          <a:prstGeom prst="mathMinus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126E0A-2016-1714-6BF8-8ABF694E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66" y="2103680"/>
            <a:ext cx="6780258" cy="427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05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1FB6-2280-3CF6-6158-CBC74A1F7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C0B032ED-9D9D-2B2E-D9CD-3684A72A20C1}"/>
              </a:ext>
            </a:extLst>
          </p:cNvPr>
          <p:cNvSpPr/>
          <p:nvPr/>
        </p:nvSpPr>
        <p:spPr>
          <a:xfrm>
            <a:off x="915335" y="5006607"/>
            <a:ext cx="10361330" cy="1301399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 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 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患者家庭成员管理：记录患者家庭成员的基本信息，以便在必要时联系家庭成员提供相关支持。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7E3E3F6-92F1-4A66-9467-90712B59B57B}"/>
              </a:ext>
            </a:extLst>
          </p:cNvPr>
          <p:cNvSpPr/>
          <p:nvPr/>
        </p:nvSpPr>
        <p:spPr>
          <a:xfrm>
            <a:off x="0" y="243863"/>
            <a:ext cx="12192000" cy="1522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250B57B-A2B7-D8B4-3AD3-67BC3D63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61" y="342430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患者管理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2D3F4EE9-6B2F-BE36-A5B4-43BAAEBFAAE6}"/>
              </a:ext>
            </a:extLst>
          </p:cNvPr>
          <p:cNvSpPr txBox="1">
            <a:spLocks/>
          </p:cNvSpPr>
          <p:nvPr/>
        </p:nvSpPr>
        <p:spPr>
          <a:xfrm>
            <a:off x="858520" y="2438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6EB875F-441A-F7BC-474D-50FE388C24A5}"/>
              </a:ext>
            </a:extLst>
          </p:cNvPr>
          <p:cNvSpPr/>
          <p:nvPr/>
        </p:nvSpPr>
        <p:spPr>
          <a:xfrm>
            <a:off x="796594" y="1902068"/>
            <a:ext cx="10624992" cy="28438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019178-9669-EC61-A383-D78EAD2DB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709" y="1955560"/>
            <a:ext cx="8889222" cy="265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21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1DFA7-2D5A-B78A-67F9-F99F146D9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C438C03B-0554-0D51-16F1-D4EFC1A7DC4C}"/>
              </a:ext>
            </a:extLst>
          </p:cNvPr>
          <p:cNvSpPr/>
          <p:nvPr/>
        </p:nvSpPr>
        <p:spPr>
          <a:xfrm>
            <a:off x="7562032" y="2019874"/>
            <a:ext cx="4179530" cy="4663989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 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在线挂号：患者可以通过系统进行在线挂号，选择科室、医生和时间。</a:t>
            </a:r>
            <a:b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   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 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预约管理：管理员可以对预约情况进行管理，包括预约确认、取消等操作。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2BDDF-E3B3-F365-09E2-BC736DE51440}"/>
              </a:ext>
            </a:extLst>
          </p:cNvPr>
          <p:cNvSpPr/>
          <p:nvPr/>
        </p:nvSpPr>
        <p:spPr>
          <a:xfrm>
            <a:off x="0" y="243863"/>
            <a:ext cx="12192000" cy="1522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DDDF8DE-49F3-FC65-84F1-263426071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61" y="342430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预约挂号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75A294E-09AA-B435-64F4-32C5E999ABE4}"/>
              </a:ext>
            </a:extLst>
          </p:cNvPr>
          <p:cNvSpPr txBox="1">
            <a:spLocks/>
          </p:cNvSpPr>
          <p:nvPr/>
        </p:nvSpPr>
        <p:spPr>
          <a:xfrm>
            <a:off x="858520" y="2438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82408F4-68E8-15E9-F6EC-F63D6BE8C7C1}"/>
              </a:ext>
            </a:extLst>
          </p:cNvPr>
          <p:cNvSpPr/>
          <p:nvPr/>
        </p:nvSpPr>
        <p:spPr>
          <a:xfrm>
            <a:off x="187461" y="1865128"/>
            <a:ext cx="6987494" cy="49928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2783F6-72EB-E6C3-B897-5EBD92ECC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8" y="3315876"/>
            <a:ext cx="6473027" cy="32501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2FFFB4-434F-DD24-C35C-2AFA8FE58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59"/>
          <a:stretch/>
        </p:blipFill>
        <p:spPr>
          <a:xfrm>
            <a:off x="628300" y="1902068"/>
            <a:ext cx="5132982" cy="1264754"/>
          </a:xfrm>
          <a:prstGeom prst="rect">
            <a:avLst/>
          </a:prstGeom>
        </p:spPr>
      </p:pic>
      <p:sp>
        <p:nvSpPr>
          <p:cNvPr id="12" name="箭头: 右弧形 11">
            <a:extLst>
              <a:ext uri="{FF2B5EF4-FFF2-40B4-BE49-F238E27FC236}">
                <a16:creationId xmlns:a16="http://schemas.microsoft.com/office/drawing/2014/main" id="{314D0C1E-5D76-D904-FB18-B03A168DFBF0}"/>
              </a:ext>
            </a:extLst>
          </p:cNvPr>
          <p:cNvSpPr/>
          <p:nvPr/>
        </p:nvSpPr>
        <p:spPr>
          <a:xfrm>
            <a:off x="5922843" y="2658517"/>
            <a:ext cx="731520" cy="1216152"/>
          </a:xfrm>
          <a:prstGeom prst="curved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052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E11C9-C256-EF89-5D19-756F1CA1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4283C766-58FD-84AF-A512-7790ED20A04E}"/>
              </a:ext>
            </a:extLst>
          </p:cNvPr>
          <p:cNvSpPr/>
          <p:nvPr/>
        </p:nvSpPr>
        <p:spPr>
          <a:xfrm>
            <a:off x="7621365" y="1950148"/>
            <a:ext cx="4179530" cy="4663989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 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 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预约管理：管理员可以对预约情况进行管理，包括预约确认、取消等操作。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43FD960-586B-509D-E8BB-57530B3E6F69}"/>
              </a:ext>
            </a:extLst>
          </p:cNvPr>
          <p:cNvSpPr/>
          <p:nvPr/>
        </p:nvSpPr>
        <p:spPr>
          <a:xfrm>
            <a:off x="0" y="243863"/>
            <a:ext cx="12192000" cy="1522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B73AEFD-3DC9-A436-2030-257939738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61" y="342430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挂号查询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6511D692-9A08-56C4-2A71-D151AACFB537}"/>
              </a:ext>
            </a:extLst>
          </p:cNvPr>
          <p:cNvSpPr txBox="1">
            <a:spLocks/>
          </p:cNvSpPr>
          <p:nvPr/>
        </p:nvSpPr>
        <p:spPr>
          <a:xfrm>
            <a:off x="858520" y="2438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AD3770D-6FC3-DB5B-6288-D24B9A5F8576}"/>
              </a:ext>
            </a:extLst>
          </p:cNvPr>
          <p:cNvSpPr/>
          <p:nvPr/>
        </p:nvSpPr>
        <p:spPr>
          <a:xfrm>
            <a:off x="187461" y="1865128"/>
            <a:ext cx="6987494" cy="487787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AFF6B1-5C1B-E6F8-6332-D47830AE3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5" y="2294414"/>
            <a:ext cx="6493371" cy="405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30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684FA-1148-EE33-247E-CDF142018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85BDE74D-1F5A-0ADC-0F41-F01482E6F59F}"/>
              </a:ext>
            </a:extLst>
          </p:cNvPr>
          <p:cNvSpPr/>
          <p:nvPr/>
        </p:nvSpPr>
        <p:spPr>
          <a:xfrm>
            <a:off x="0" y="1807763"/>
            <a:ext cx="12192000" cy="3242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600" b="1" dirty="0">
                <a:latin typeface="黑体" panose="02010609060101010101" pitchFamily="49" charset="-122"/>
                <a:ea typeface="黑体" panose="02010609060101010101" pitchFamily="49" charset="-122"/>
              </a:rPr>
              <a:t>系统实施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53F7DD93-B5D1-8E65-1E75-69D88E700000}"/>
              </a:ext>
            </a:extLst>
          </p:cNvPr>
          <p:cNvSpPr txBox="1">
            <a:spLocks/>
          </p:cNvSpPr>
          <p:nvPr/>
        </p:nvSpPr>
        <p:spPr>
          <a:xfrm>
            <a:off x="858520" y="2438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7736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06190-512A-D2A3-7318-A8429E233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对角圆角 3">
            <a:extLst>
              <a:ext uri="{FF2B5EF4-FFF2-40B4-BE49-F238E27FC236}">
                <a16:creationId xmlns:a16="http://schemas.microsoft.com/office/drawing/2014/main" id="{7353BE5F-A5B2-9F4B-7C63-9CF34524EFE6}"/>
              </a:ext>
            </a:extLst>
          </p:cNvPr>
          <p:cNvSpPr/>
          <p:nvPr/>
        </p:nvSpPr>
        <p:spPr>
          <a:xfrm>
            <a:off x="500208" y="2207097"/>
            <a:ext cx="11191583" cy="4196142"/>
          </a:xfrm>
          <a:prstGeom prst="round2Diag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医院信息系统的实施需遵循总体规划与分步实施的原则，确保系统  稳定性和可扩展性。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通过分阶段实施，可以逐步完善系统功能，降低实施风险。</a:t>
            </a:r>
          </a:p>
          <a:p>
            <a:pPr algn="ctr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FE90ED0-B058-9095-0E9C-51A5F1AE084F}"/>
              </a:ext>
            </a:extLst>
          </p:cNvPr>
          <p:cNvSpPr/>
          <p:nvPr/>
        </p:nvSpPr>
        <p:spPr>
          <a:xfrm>
            <a:off x="0" y="243863"/>
            <a:ext cx="12192000" cy="1522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D68EC7C-1EC1-8C7A-B44F-352099C4B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61" y="342430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实施原则与策略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B626D73D-DB27-C4D0-FC1F-FC23743354F1}"/>
              </a:ext>
            </a:extLst>
          </p:cNvPr>
          <p:cNvSpPr txBox="1">
            <a:spLocks/>
          </p:cNvSpPr>
          <p:nvPr/>
        </p:nvSpPr>
        <p:spPr>
          <a:xfrm>
            <a:off x="858520" y="2438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5280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C903A-EDBC-0447-FD10-FCF156E6E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E0DC2C6D-D75E-1023-C5F5-449A0400C22B}"/>
              </a:ext>
            </a:extLst>
          </p:cNvPr>
          <p:cNvSpPr/>
          <p:nvPr/>
        </p:nvSpPr>
        <p:spPr>
          <a:xfrm>
            <a:off x="0" y="243863"/>
            <a:ext cx="12192000" cy="1522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8341770-74E5-C9E1-CF26-E88484B91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61" y="342430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阶段实施情况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5D223B99-7889-85AF-8C82-819078A02DDA}"/>
              </a:ext>
            </a:extLst>
          </p:cNvPr>
          <p:cNvSpPr txBox="1">
            <a:spLocks/>
          </p:cNvSpPr>
          <p:nvPr/>
        </p:nvSpPr>
        <p:spPr>
          <a:xfrm>
            <a:off x="858520" y="2438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流程图: 决策 2">
            <a:extLst>
              <a:ext uri="{FF2B5EF4-FFF2-40B4-BE49-F238E27FC236}">
                <a16:creationId xmlns:a16="http://schemas.microsoft.com/office/drawing/2014/main" id="{86ACCA52-07AA-36A6-938B-535FA66CBFAD}"/>
              </a:ext>
            </a:extLst>
          </p:cNvPr>
          <p:cNvSpPr/>
          <p:nvPr/>
        </p:nvSpPr>
        <p:spPr>
          <a:xfrm>
            <a:off x="415125" y="2019269"/>
            <a:ext cx="2109292" cy="1020985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系统建模</a:t>
            </a:r>
          </a:p>
        </p:txBody>
      </p:sp>
      <p:sp>
        <p:nvSpPr>
          <p:cNvPr id="5" name="流程图: 决策 4">
            <a:extLst>
              <a:ext uri="{FF2B5EF4-FFF2-40B4-BE49-F238E27FC236}">
                <a16:creationId xmlns:a16="http://schemas.microsoft.com/office/drawing/2014/main" id="{C53F1647-12C9-AF2B-509B-128F1C8790AF}"/>
              </a:ext>
            </a:extLst>
          </p:cNvPr>
          <p:cNvSpPr/>
          <p:nvPr/>
        </p:nvSpPr>
        <p:spPr>
          <a:xfrm>
            <a:off x="3467798" y="2019268"/>
            <a:ext cx="2007382" cy="1020985"/>
          </a:xfrm>
          <a:prstGeom prst="flowChartDecisi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画结构图</a:t>
            </a:r>
          </a:p>
        </p:txBody>
      </p:sp>
      <p:sp>
        <p:nvSpPr>
          <p:cNvPr id="6" name="流程图: 决策 5">
            <a:extLst>
              <a:ext uri="{FF2B5EF4-FFF2-40B4-BE49-F238E27FC236}">
                <a16:creationId xmlns:a16="http://schemas.microsoft.com/office/drawing/2014/main" id="{5E62187A-9B2D-8DA5-4CD0-7598103DB7A8}"/>
              </a:ext>
            </a:extLst>
          </p:cNvPr>
          <p:cNvSpPr/>
          <p:nvPr/>
        </p:nvSpPr>
        <p:spPr>
          <a:xfrm>
            <a:off x="6578443" y="2019267"/>
            <a:ext cx="2007382" cy="1020985"/>
          </a:xfrm>
          <a:prstGeom prst="flowChartDecision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编写</a:t>
            </a:r>
            <a:r>
              <a:rPr lang="en-US" altLang="zh-CN" b="1" dirty="0">
                <a:solidFill>
                  <a:schemeClr val="bg1"/>
                </a:solidFill>
              </a:rPr>
              <a:t>HTML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流程图: 决策 6">
            <a:extLst>
              <a:ext uri="{FF2B5EF4-FFF2-40B4-BE49-F238E27FC236}">
                <a16:creationId xmlns:a16="http://schemas.microsoft.com/office/drawing/2014/main" id="{F0A5CDD0-EEAE-22AB-6415-BF823CB58EA3}"/>
              </a:ext>
            </a:extLst>
          </p:cNvPr>
          <p:cNvSpPr/>
          <p:nvPr/>
        </p:nvSpPr>
        <p:spPr>
          <a:xfrm>
            <a:off x="9689088" y="2019266"/>
            <a:ext cx="2024208" cy="1020985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连接代码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67377BF-1C03-F99D-02F1-E5A05DF75078}"/>
              </a:ext>
            </a:extLst>
          </p:cNvPr>
          <p:cNvSpPr/>
          <p:nvPr/>
        </p:nvSpPr>
        <p:spPr>
          <a:xfrm>
            <a:off x="132764" y="3292962"/>
            <a:ext cx="2804908" cy="31190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确定系统功能</a:t>
            </a:r>
          </a:p>
          <a:p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识别用户角色</a:t>
            </a:r>
          </a:p>
          <a:p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ER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</a:p>
          <a:p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确定关系和约束</a:t>
            </a:r>
          </a:p>
          <a:p>
            <a:pPr algn="l">
              <a:lnSpc>
                <a:spcPts val="1800"/>
              </a:lnSpc>
            </a:pPr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确定技术栈</a:t>
            </a:r>
          </a:p>
          <a:p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设计系统架构</a:t>
            </a:r>
          </a:p>
          <a:p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57C1C0A-A991-D67B-95AF-EDB6957D7880}"/>
              </a:ext>
            </a:extLst>
          </p:cNvPr>
          <p:cNvSpPr/>
          <p:nvPr/>
        </p:nvSpPr>
        <p:spPr>
          <a:xfrm>
            <a:off x="3138223" y="3292962"/>
            <a:ext cx="2804908" cy="31190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展示实体关系</a:t>
            </a:r>
          </a:p>
          <a:p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确定接口规范</a:t>
            </a:r>
          </a:p>
          <a:p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4ACFF62-88ED-2201-FA8C-2B4022B982AF}"/>
              </a:ext>
            </a:extLst>
          </p:cNvPr>
          <p:cNvSpPr/>
          <p:nvPr/>
        </p:nvSpPr>
        <p:spPr>
          <a:xfrm>
            <a:off x="6181783" y="3292962"/>
            <a:ext cx="2804908" cy="31190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确定页面布局</a:t>
            </a:r>
          </a:p>
          <a:p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设计交互元素</a:t>
            </a:r>
          </a:p>
          <a:p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使用响应式设计</a:t>
            </a:r>
          </a:p>
          <a:p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HTML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CSS</a:t>
            </a:r>
          </a:p>
          <a:p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集成</a:t>
            </a:r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JavaScript</a:t>
            </a:r>
          </a:p>
          <a:p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选择合适的前端框架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AD6ADC9-96B0-C9EC-1E38-DEE89099B5FA}"/>
              </a:ext>
            </a:extLst>
          </p:cNvPr>
          <p:cNvSpPr/>
          <p:nvPr/>
        </p:nvSpPr>
        <p:spPr>
          <a:xfrm>
            <a:off x="9254327" y="3292962"/>
            <a:ext cx="2804908" cy="3119057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后端开发</a:t>
            </a:r>
          </a:p>
          <a:p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实现模型</a:t>
            </a:r>
          </a:p>
          <a:p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创建视图</a:t>
            </a:r>
          </a:p>
          <a:p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URL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路由</a:t>
            </a:r>
          </a:p>
          <a:p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前后端交互</a:t>
            </a:r>
          </a:p>
          <a:p>
            <a:r>
              <a:rPr lang="en-US" altLang="zh-CN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i="0" dirty="0">
                <a:solidFill>
                  <a:srgbClr val="06060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错误处理</a:t>
            </a:r>
          </a:p>
          <a:p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9DD5C170-F5CE-9F12-28D4-95B1B241BC81}"/>
              </a:ext>
            </a:extLst>
          </p:cNvPr>
          <p:cNvSpPr/>
          <p:nvPr/>
        </p:nvSpPr>
        <p:spPr>
          <a:xfrm>
            <a:off x="5648149" y="2389516"/>
            <a:ext cx="757325" cy="28049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C6D4A073-7663-757F-69AF-0E2F52E031AC}"/>
              </a:ext>
            </a:extLst>
          </p:cNvPr>
          <p:cNvSpPr/>
          <p:nvPr/>
        </p:nvSpPr>
        <p:spPr>
          <a:xfrm>
            <a:off x="2617445" y="2389516"/>
            <a:ext cx="757325" cy="28049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4E134B1A-6332-FE01-4B86-320BA42BB0F0}"/>
              </a:ext>
            </a:extLst>
          </p:cNvPr>
          <p:cNvSpPr/>
          <p:nvPr/>
        </p:nvSpPr>
        <p:spPr>
          <a:xfrm>
            <a:off x="8758794" y="2389516"/>
            <a:ext cx="757325" cy="28049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350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F9BE2-FB6D-BAE6-66EE-DE55C2F85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8B699B88-C8EA-3567-B3C2-52E2A1797950}"/>
              </a:ext>
            </a:extLst>
          </p:cNvPr>
          <p:cNvSpPr/>
          <p:nvPr/>
        </p:nvSpPr>
        <p:spPr>
          <a:xfrm>
            <a:off x="0" y="243863"/>
            <a:ext cx="12192000" cy="1522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DCEDEA8-044C-ADFA-3798-848BD5D7F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61" y="342430"/>
            <a:ext cx="10515600" cy="1325563"/>
          </a:xfrm>
        </p:spPr>
        <p:txBody>
          <a:bodyPr/>
          <a:lstStyle/>
          <a:p>
            <a:pPr algn="l">
              <a:lnSpc>
                <a:spcPts val="2400"/>
              </a:lnSpc>
            </a:pPr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Django</a:t>
            </a:r>
            <a:r>
              <a:rPr lang="zh-CN" altLang="en-US" b="1" i="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项目中遇到的问题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98801207-E295-209C-35E5-11ACC8FDEFD2}"/>
              </a:ext>
            </a:extLst>
          </p:cNvPr>
          <p:cNvSpPr txBox="1">
            <a:spLocks/>
          </p:cNvSpPr>
          <p:nvPr/>
        </p:nvSpPr>
        <p:spPr>
          <a:xfrm>
            <a:off x="858520" y="2438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6DBD75-A248-81C3-6021-3E82441C4337}"/>
              </a:ext>
            </a:extLst>
          </p:cNvPr>
          <p:cNvSpPr txBox="1"/>
          <p:nvPr/>
        </p:nvSpPr>
        <p:spPr>
          <a:xfrm>
            <a:off x="398298" y="1945901"/>
            <a:ext cx="11460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latin typeface="+mn-ea"/>
              </a:rPr>
              <a:t>环境变量配置问题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     </a:t>
            </a:r>
            <a:r>
              <a:rPr lang="zh-CN" altLang="en-US" dirty="0">
                <a:latin typeface="+mn-ea"/>
              </a:rPr>
              <a:t>解决：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</a:rPr>
              <a:t>检查并正确设置环境变量，如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</a:rPr>
              <a:t>PYTHONPATH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</a:rPr>
              <a:t>，确保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</a:rPr>
              <a:t>Django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</a:rPr>
              <a:t>能够正确加载项目文件和依赖。</a:t>
            </a:r>
            <a:endParaRPr lang="en-US" altLang="zh-CN" b="0" i="0" dirty="0">
              <a:solidFill>
                <a:srgbClr val="060607"/>
              </a:solidFill>
              <a:effectLst/>
              <a:latin typeface="+mn-ea"/>
            </a:endParaRPr>
          </a:p>
          <a:p>
            <a:endParaRPr lang="en-US" altLang="zh-CN" b="0" i="0" dirty="0">
              <a:solidFill>
                <a:srgbClr val="060607"/>
              </a:solidFill>
              <a:effectLst/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</a:rPr>
              <a:t>数据库迁移中迁移命令执行失败</a:t>
            </a:r>
            <a:endParaRPr lang="en-US" altLang="zh-CN" b="0" i="0" dirty="0">
              <a:solidFill>
                <a:srgbClr val="060607"/>
              </a:solidFill>
              <a:effectLst/>
              <a:latin typeface="+mn-ea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+mn-ea"/>
              </a:rPr>
              <a:t>    解决：</a:t>
            </a:r>
            <a:endParaRPr lang="en-US" altLang="zh-CN" b="0" i="0" dirty="0">
              <a:solidFill>
                <a:srgbClr val="060607"/>
              </a:solidFill>
              <a:effectLst/>
              <a:latin typeface="+mn-ea"/>
            </a:endParaRPr>
          </a:p>
          <a:p>
            <a:endParaRPr lang="zh-CN" altLang="en-US" b="0" i="0" dirty="0">
              <a:solidFill>
                <a:srgbClr val="060607"/>
              </a:solidFill>
              <a:effectLst/>
              <a:latin typeface="-apple-system"/>
            </a:endParaRPr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AC8581-88EA-FF21-E0AA-C9B2060F1A23}"/>
              </a:ext>
            </a:extLst>
          </p:cNvPr>
          <p:cNvSpPr txBox="1"/>
          <p:nvPr/>
        </p:nvSpPr>
        <p:spPr>
          <a:xfrm>
            <a:off x="580074" y="3429000"/>
            <a:ext cx="1107249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1.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在执行数据库迁移时遇到了迁移命令执行失败的问题，是由于迁移文件中存在错误或数据库状态与迁移文件不同步。</a:t>
            </a:r>
          </a:p>
          <a:p>
            <a:pPr algn="l">
              <a:lnSpc>
                <a:spcPts val="1800"/>
              </a:lnSpc>
            </a:pP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2.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 检查迁移文件，确保所有迁移都是必要的，并且没有遗漏或重复的迁移步骤。</a:t>
            </a:r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F2E9CA-A823-F088-8001-9398ADBD11CF}"/>
              </a:ext>
            </a:extLst>
          </p:cNvPr>
          <p:cNvSpPr txBox="1"/>
          <p:nvPr/>
        </p:nvSpPr>
        <p:spPr>
          <a:xfrm>
            <a:off x="398298" y="4283080"/>
            <a:ext cx="1160538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关系字段使用错误</a:t>
            </a:r>
            <a:endParaRPr lang="en-US" altLang="zh-CN" dirty="0"/>
          </a:p>
          <a:p>
            <a:pPr algn="l">
              <a:lnSpc>
                <a:spcPts val="1800"/>
              </a:lnSpc>
            </a:pPr>
            <a:r>
              <a:rPr lang="en-US" altLang="zh-CN" dirty="0"/>
              <a:t>    </a:t>
            </a:r>
            <a:r>
              <a:rPr lang="zh-CN" altLang="en-US" dirty="0"/>
              <a:t>解决：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正确使用</a:t>
            </a:r>
            <a:r>
              <a:rPr lang="en-US" altLang="zh-CN" b="0" i="0" dirty="0" err="1">
                <a:solidFill>
                  <a:srgbClr val="060607"/>
                </a:solidFill>
                <a:effectLst/>
                <a:latin typeface="-apple-system"/>
              </a:rPr>
              <a:t>ForeignKey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、</a:t>
            </a:r>
            <a:r>
              <a:rPr lang="en-US" altLang="zh-CN" b="0" i="0" dirty="0" err="1">
                <a:solidFill>
                  <a:srgbClr val="060607"/>
                </a:solidFill>
                <a:effectLst/>
                <a:latin typeface="-apple-system"/>
              </a:rPr>
              <a:t>ManyToManyField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等关系字段，并理解它们在数据库层面的实现。</a:t>
            </a:r>
          </a:p>
          <a:p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2CADF9-63AD-2889-C699-933D5DC6F6F4}"/>
              </a:ext>
            </a:extLst>
          </p:cNvPr>
          <p:cNvSpPr txBox="1"/>
          <p:nvPr/>
        </p:nvSpPr>
        <p:spPr>
          <a:xfrm>
            <a:off x="398298" y="4963929"/>
            <a:ext cx="7213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i="0" dirty="0">
                <a:solidFill>
                  <a:srgbClr val="060607"/>
                </a:solidFill>
                <a:effectLst/>
                <a:latin typeface="+mn-ea"/>
              </a:rPr>
              <a:t>CSRF</a:t>
            </a:r>
            <a:r>
              <a:rPr lang="zh-CN" altLang="en-US" i="0" dirty="0">
                <a:solidFill>
                  <a:srgbClr val="060607"/>
                </a:solidFill>
                <a:effectLst/>
                <a:latin typeface="+mn-ea"/>
              </a:rPr>
              <a:t>保护机制绕过</a:t>
            </a:r>
            <a:endParaRPr lang="en-US" altLang="zh-CN" i="0" dirty="0">
              <a:solidFill>
                <a:srgbClr val="060607"/>
              </a:solidFill>
              <a:effectLst/>
              <a:latin typeface="+mn-ea"/>
            </a:endParaRPr>
          </a:p>
          <a:p>
            <a:r>
              <a:rPr lang="en-US" altLang="zh-CN" dirty="0">
                <a:solidFill>
                  <a:srgbClr val="060607"/>
                </a:solidFill>
                <a:latin typeface="+mn-ea"/>
              </a:rPr>
              <a:t>     </a:t>
            </a:r>
            <a:r>
              <a:rPr lang="zh-CN" altLang="en-US" dirty="0">
                <a:solidFill>
                  <a:srgbClr val="060607"/>
                </a:solidFill>
                <a:latin typeface="+mn-ea"/>
              </a:rPr>
              <a:t>解决：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确保所有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POST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请求都正确使用了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CSRF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令牌，避免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CSRF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攻击。</a:t>
            </a:r>
            <a:endParaRPr lang="zh-CN" altLang="en-US" i="0" dirty="0">
              <a:solidFill>
                <a:srgbClr val="060607"/>
              </a:solidFill>
              <a:effectLst/>
              <a:latin typeface="+mn-ea"/>
            </a:endParaRPr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5DB1600-0FDD-8F03-FE76-08B46C7BE8A6}"/>
              </a:ext>
            </a:extLst>
          </p:cNvPr>
          <p:cNvSpPr txBox="1"/>
          <p:nvPr/>
        </p:nvSpPr>
        <p:spPr>
          <a:xfrm>
            <a:off x="398298" y="5730006"/>
            <a:ext cx="8659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静态文件处理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     解决：合理配置静态文件存储和缓存策略，使用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CDN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服务来加速静态文件的加载。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7359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E1F80-0D57-0605-7F24-4E85243AD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FE7F1940-5B65-1FDF-ECAA-4978B9C85FCF}"/>
              </a:ext>
            </a:extLst>
          </p:cNvPr>
          <p:cNvSpPr/>
          <p:nvPr/>
        </p:nvSpPr>
        <p:spPr>
          <a:xfrm>
            <a:off x="0" y="1807763"/>
            <a:ext cx="12192000" cy="3242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600" b="1" dirty="0">
                <a:latin typeface="黑体" panose="02010609060101010101" pitchFamily="49" charset="-122"/>
                <a:ea typeface="黑体" panose="02010609060101010101" pitchFamily="49" charset="-122"/>
              </a:rPr>
              <a:t>算法演示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863EFC63-43A6-732A-354C-9FABCA802F7A}"/>
              </a:ext>
            </a:extLst>
          </p:cNvPr>
          <p:cNvSpPr txBox="1">
            <a:spLocks/>
          </p:cNvSpPr>
          <p:nvPr/>
        </p:nvSpPr>
        <p:spPr>
          <a:xfrm>
            <a:off x="858520" y="2438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08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80FA35CE-6917-045B-3D08-687E140D1912}"/>
              </a:ext>
            </a:extLst>
          </p:cNvPr>
          <p:cNvSpPr/>
          <p:nvPr/>
        </p:nvSpPr>
        <p:spPr>
          <a:xfrm>
            <a:off x="0" y="243863"/>
            <a:ext cx="12192000" cy="1522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CD26B7D-881C-DBA8-4C92-9B9124C7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7" y="319748"/>
            <a:ext cx="7134315" cy="1370928"/>
          </a:xfrm>
        </p:spPr>
        <p:txBody>
          <a:bodyPr>
            <a:norm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成员分工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A0D652B2-B933-4453-F302-C7E48F940109}"/>
              </a:ext>
            </a:extLst>
          </p:cNvPr>
          <p:cNvSpPr txBox="1">
            <a:spLocks/>
          </p:cNvSpPr>
          <p:nvPr/>
        </p:nvSpPr>
        <p:spPr>
          <a:xfrm>
            <a:off x="858520" y="2438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4B3347-13DD-009B-EF1A-FCE6A8BFA40E}"/>
              </a:ext>
            </a:extLst>
          </p:cNvPr>
          <p:cNvSpPr txBox="1"/>
          <p:nvPr/>
        </p:nvSpPr>
        <p:spPr>
          <a:xfrm>
            <a:off x="858520" y="2675882"/>
            <a:ext cx="82638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组长：高梦倩 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2022132010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（后端）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成员：付再尧 </a:t>
            </a:r>
            <a:r>
              <a:rPr lang="en-US" altLang="zh-CN" sz="360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2022047029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（前端）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      易雯婧 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2022132004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（数据库）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      朱雨欣 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2022132005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（文件资料）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1972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9915584-8F93-37D5-D59F-F8F1552B9F69}"/>
              </a:ext>
            </a:extLst>
          </p:cNvPr>
          <p:cNvSpPr/>
          <p:nvPr/>
        </p:nvSpPr>
        <p:spPr>
          <a:xfrm>
            <a:off x="0" y="1520576"/>
            <a:ext cx="12192000" cy="312996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B2CF974-D441-708B-F3E6-E3846FE1E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80" y="2329469"/>
            <a:ext cx="10860640" cy="1325563"/>
          </a:xfrm>
        </p:spPr>
        <p:txBody>
          <a:bodyPr>
            <a:no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谢谢观看</a:t>
            </a:r>
            <a:r>
              <a:rPr lang="zh-CN" altLang="en-US" sz="7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116501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8E694B-8C08-61D8-0073-F1B3B3EF7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2603" y="1871937"/>
            <a:ext cx="6061752" cy="4826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医院管理系统概述</a:t>
            </a: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功能模块设计</a:t>
            </a: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系统实施</a:t>
            </a: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算法演示</a:t>
            </a:r>
            <a:endParaRPr lang="en-US" altLang="zh-CN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4897F51F-8E1A-4913-76E3-F845EBC7CB42}"/>
              </a:ext>
            </a:extLst>
          </p:cNvPr>
          <p:cNvSpPr/>
          <p:nvPr/>
        </p:nvSpPr>
        <p:spPr>
          <a:xfrm>
            <a:off x="0" y="2268237"/>
            <a:ext cx="3163614" cy="298641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/>
              <a:t>目录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CBB1F47B-F09D-DE34-7129-F227A7D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063"/>
            <a:ext cx="12192000" cy="17118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医院信息管理系统</a:t>
            </a:r>
          </a:p>
        </p:txBody>
      </p:sp>
    </p:spTree>
    <p:extLst>
      <p:ext uri="{BB962C8B-B14F-4D97-AF65-F5344CB8AC3E}">
        <p14:creationId xmlns:p14="http://schemas.microsoft.com/office/powerpoint/2010/main" val="405153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79E7A-7322-2842-29B6-5AFA1DE88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2C6B9E00-ACF8-BA1C-7F7B-36EDB7D87B1E}"/>
              </a:ext>
            </a:extLst>
          </p:cNvPr>
          <p:cNvSpPr/>
          <p:nvPr/>
        </p:nvSpPr>
        <p:spPr>
          <a:xfrm>
            <a:off x="0" y="1807763"/>
            <a:ext cx="12192000" cy="3242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600" b="1" dirty="0">
                <a:latin typeface="黑体" panose="02010609060101010101" pitchFamily="49" charset="-122"/>
                <a:ea typeface="黑体" panose="02010609060101010101" pitchFamily="49" charset="-122"/>
              </a:rPr>
              <a:t>医院管理系统概述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88EFE9D8-D57A-9EFE-D3E9-6DF3272EEF37}"/>
              </a:ext>
            </a:extLst>
          </p:cNvPr>
          <p:cNvSpPr txBox="1">
            <a:spLocks/>
          </p:cNvSpPr>
          <p:nvPr/>
        </p:nvSpPr>
        <p:spPr>
          <a:xfrm>
            <a:off x="858520" y="2438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0137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51E46-B17D-A254-E49C-836CF15A6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0CAEAAB0-ADDD-6350-27B6-8A55C67E160C}"/>
              </a:ext>
            </a:extLst>
          </p:cNvPr>
          <p:cNvSpPr/>
          <p:nvPr/>
        </p:nvSpPr>
        <p:spPr>
          <a:xfrm>
            <a:off x="0" y="243863"/>
            <a:ext cx="12192000" cy="1522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C7112F5-579C-10F5-D796-8CEC03D8B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32" y="342430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医院管理信息系统概述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2926552D-3F7D-640B-2CCC-E60683E447AC}"/>
              </a:ext>
            </a:extLst>
          </p:cNvPr>
          <p:cNvSpPr txBox="1">
            <a:spLocks/>
          </p:cNvSpPr>
          <p:nvPr/>
        </p:nvSpPr>
        <p:spPr>
          <a:xfrm>
            <a:off x="858520" y="2438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流程图: 决策 2">
            <a:extLst>
              <a:ext uri="{FF2B5EF4-FFF2-40B4-BE49-F238E27FC236}">
                <a16:creationId xmlns:a16="http://schemas.microsoft.com/office/drawing/2014/main" id="{2E28C5D1-B25F-446D-0DCF-E2692F78A4AA}"/>
              </a:ext>
            </a:extLst>
          </p:cNvPr>
          <p:cNvSpPr/>
          <p:nvPr/>
        </p:nvSpPr>
        <p:spPr>
          <a:xfrm>
            <a:off x="1238366" y="2137340"/>
            <a:ext cx="1576359" cy="1522698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流程图: 决策 3">
            <a:extLst>
              <a:ext uri="{FF2B5EF4-FFF2-40B4-BE49-F238E27FC236}">
                <a16:creationId xmlns:a16="http://schemas.microsoft.com/office/drawing/2014/main" id="{482C951A-2B3A-9E43-A9C8-E0A34AFDBD9C}"/>
              </a:ext>
            </a:extLst>
          </p:cNvPr>
          <p:cNvSpPr/>
          <p:nvPr/>
        </p:nvSpPr>
        <p:spPr>
          <a:xfrm>
            <a:off x="5307119" y="2137340"/>
            <a:ext cx="1576359" cy="1522698"/>
          </a:xfrm>
          <a:prstGeom prst="flowChartDecisi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流程图: 决策 4">
            <a:extLst>
              <a:ext uri="{FF2B5EF4-FFF2-40B4-BE49-F238E27FC236}">
                <a16:creationId xmlns:a16="http://schemas.microsoft.com/office/drawing/2014/main" id="{AAD9A5E3-AF4E-39E8-E72A-F3C9458E6421}"/>
              </a:ext>
            </a:extLst>
          </p:cNvPr>
          <p:cNvSpPr/>
          <p:nvPr/>
        </p:nvSpPr>
        <p:spPr>
          <a:xfrm>
            <a:off x="9375872" y="2137340"/>
            <a:ext cx="1576359" cy="1522698"/>
          </a:xfrm>
          <a:prstGeom prst="flowChartDecision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流程图: 文档 5">
            <a:extLst>
              <a:ext uri="{FF2B5EF4-FFF2-40B4-BE49-F238E27FC236}">
                <a16:creationId xmlns:a16="http://schemas.microsoft.com/office/drawing/2014/main" id="{5626A0BE-7ACF-EA1A-CBF2-11333E148834}"/>
              </a:ext>
            </a:extLst>
          </p:cNvPr>
          <p:cNvSpPr/>
          <p:nvPr/>
        </p:nvSpPr>
        <p:spPr>
          <a:xfrm>
            <a:off x="709642" y="4288473"/>
            <a:ext cx="2633808" cy="2227097"/>
          </a:xfrm>
          <a:prstGeom prst="flowChartDocumen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kern="100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随着信息技术的快速发展，医院信息系统已成为提高医疗服务效率和质量的重要工具。本项目旨在开发一个医院管理信息系统，以满足现代医院管理的需求。</a:t>
            </a:r>
            <a:endParaRPr lang="zh-CN" altLang="zh-CN" sz="1600" kern="100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7" name="流程图: 文档 6">
            <a:extLst>
              <a:ext uri="{FF2B5EF4-FFF2-40B4-BE49-F238E27FC236}">
                <a16:creationId xmlns:a16="http://schemas.microsoft.com/office/drawing/2014/main" id="{B2EA325E-0C8B-60AF-0D4E-B6B29E22F566}"/>
              </a:ext>
            </a:extLst>
          </p:cNvPr>
          <p:cNvSpPr/>
          <p:nvPr/>
        </p:nvSpPr>
        <p:spPr>
          <a:xfrm>
            <a:off x="4778394" y="4288473"/>
            <a:ext cx="2633808" cy="2187828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kern="100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医院管理信息系统能够提高医院运营效率，优化资源配置，提升患者满意度，并有助于提高医疗服务质量。</a:t>
            </a:r>
            <a:endParaRPr lang="zh-CN" altLang="zh-CN" sz="1600" kern="100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8" name="流程图: 文档 7">
            <a:extLst>
              <a:ext uri="{FF2B5EF4-FFF2-40B4-BE49-F238E27FC236}">
                <a16:creationId xmlns:a16="http://schemas.microsoft.com/office/drawing/2014/main" id="{41FAD1DF-2BEC-9D2E-22A7-0651FFEF00C1}"/>
              </a:ext>
            </a:extLst>
          </p:cNvPr>
          <p:cNvSpPr/>
          <p:nvPr/>
        </p:nvSpPr>
        <p:spPr>
          <a:xfrm>
            <a:off x="8847146" y="4288473"/>
            <a:ext cx="2633807" cy="2187828"/>
          </a:xfrm>
          <a:prstGeom prst="flowChartDocumen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本系统采用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C/S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架构，开发技术包括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Python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、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Html</a:t>
            </a:r>
            <a:r>
              <a:rPr lang="zh-CN" altLang="en-US" sz="160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、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en-US" altLang="zh-CN" sz="1600" kern="10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Css</a:t>
            </a:r>
            <a:r>
              <a:rPr lang="zh-CN" altLang="zh-CN" sz="160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、</a:t>
            </a:r>
            <a:r>
              <a:rPr lang="en-US" altLang="zh-CN" sz="160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JavaScript</a:t>
            </a:r>
            <a:r>
              <a:rPr lang="zh-CN" altLang="en-US" sz="160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和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</a:t>
            </a:r>
            <a:r>
              <a:rPr lang="en-US" altLang="zh-CN" sz="16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django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模型生成的数据库</a:t>
            </a:r>
            <a:b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zh-CN" sz="160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等。</a:t>
            </a:r>
            <a:endParaRPr lang="zh-CN" altLang="zh-CN" sz="1600" kern="10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9" name="矩形: 对角圆角 8">
            <a:extLst>
              <a:ext uri="{FF2B5EF4-FFF2-40B4-BE49-F238E27FC236}">
                <a16:creationId xmlns:a16="http://schemas.microsoft.com/office/drawing/2014/main" id="{848F4C28-97E7-091B-A0A4-69ECBCE98329}"/>
              </a:ext>
            </a:extLst>
          </p:cNvPr>
          <p:cNvSpPr/>
          <p:nvPr/>
        </p:nvSpPr>
        <p:spPr>
          <a:xfrm>
            <a:off x="792385" y="3730527"/>
            <a:ext cx="2468319" cy="510493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项目背景</a:t>
            </a:r>
          </a:p>
        </p:txBody>
      </p:sp>
      <p:sp>
        <p:nvSpPr>
          <p:cNvPr id="10" name="矩形: 对角圆角 9">
            <a:extLst>
              <a:ext uri="{FF2B5EF4-FFF2-40B4-BE49-F238E27FC236}">
                <a16:creationId xmlns:a16="http://schemas.microsoft.com/office/drawing/2014/main" id="{6E572FEA-6DCE-67EB-0C17-D6AF8FD81204}"/>
              </a:ext>
            </a:extLst>
          </p:cNvPr>
          <p:cNvSpPr/>
          <p:nvPr/>
        </p:nvSpPr>
        <p:spPr>
          <a:xfrm>
            <a:off x="4861138" y="3719009"/>
            <a:ext cx="2468319" cy="510493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项目必要性</a:t>
            </a:r>
          </a:p>
        </p:txBody>
      </p:sp>
      <p:sp>
        <p:nvSpPr>
          <p:cNvPr id="11" name="矩形: 对角圆角 10">
            <a:extLst>
              <a:ext uri="{FF2B5EF4-FFF2-40B4-BE49-F238E27FC236}">
                <a16:creationId xmlns:a16="http://schemas.microsoft.com/office/drawing/2014/main" id="{F2534353-F0B5-C3B0-4BBF-7DAAEC2C6A28}"/>
              </a:ext>
            </a:extLst>
          </p:cNvPr>
          <p:cNvSpPr/>
          <p:nvPr/>
        </p:nvSpPr>
        <p:spPr>
          <a:xfrm>
            <a:off x="8931296" y="3719008"/>
            <a:ext cx="2468319" cy="510493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系统的架构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4822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A54B8-5171-4364-F4D2-BFDE31F6A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E91C6652-F4CC-FD57-F9EC-3F27D084D1A8}"/>
              </a:ext>
            </a:extLst>
          </p:cNvPr>
          <p:cNvSpPr/>
          <p:nvPr/>
        </p:nvSpPr>
        <p:spPr>
          <a:xfrm>
            <a:off x="0" y="1807763"/>
            <a:ext cx="12192000" cy="32424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600" b="1" dirty="0">
                <a:latin typeface="黑体" panose="02010609060101010101" pitchFamily="49" charset="-122"/>
                <a:ea typeface="黑体" panose="02010609060101010101" pitchFamily="49" charset="-122"/>
              </a:rPr>
              <a:t>功能模块设计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5D021492-94EA-5606-A0A6-99F69820DD32}"/>
              </a:ext>
            </a:extLst>
          </p:cNvPr>
          <p:cNvSpPr txBox="1">
            <a:spLocks/>
          </p:cNvSpPr>
          <p:nvPr/>
        </p:nvSpPr>
        <p:spPr>
          <a:xfrm>
            <a:off x="858520" y="2438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031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86B25-0C89-ABB2-B709-A5DA9B65D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772CB5F5-916A-6780-F950-5E9A3705D256}"/>
              </a:ext>
            </a:extLst>
          </p:cNvPr>
          <p:cNvSpPr/>
          <p:nvPr/>
        </p:nvSpPr>
        <p:spPr>
          <a:xfrm>
            <a:off x="1" y="1924167"/>
            <a:ext cx="7842522" cy="482444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F441A332-B7B1-9477-0181-86B57BE87EEC}"/>
              </a:ext>
            </a:extLst>
          </p:cNvPr>
          <p:cNvSpPr/>
          <p:nvPr/>
        </p:nvSpPr>
        <p:spPr>
          <a:xfrm>
            <a:off x="8364235" y="2277585"/>
            <a:ext cx="3377109" cy="3775407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4056A1D-345B-AB3A-3D8E-1D44E866ADEF}"/>
              </a:ext>
            </a:extLst>
          </p:cNvPr>
          <p:cNvSpPr/>
          <p:nvPr/>
        </p:nvSpPr>
        <p:spPr>
          <a:xfrm>
            <a:off x="0" y="243863"/>
            <a:ext cx="12192000" cy="1522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721FFD0-B805-4B55-C715-6AE9EB2BB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61" y="342430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系统主界面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3A304EA0-5989-9FB3-1D84-5E2B3A26B45C}"/>
              </a:ext>
            </a:extLst>
          </p:cNvPr>
          <p:cNvSpPr txBox="1">
            <a:spLocks/>
          </p:cNvSpPr>
          <p:nvPr/>
        </p:nvSpPr>
        <p:spPr>
          <a:xfrm>
            <a:off x="858520" y="2438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减号 28">
            <a:extLst>
              <a:ext uri="{FF2B5EF4-FFF2-40B4-BE49-F238E27FC236}">
                <a16:creationId xmlns:a16="http://schemas.microsoft.com/office/drawing/2014/main" id="{1F5103F8-D4EB-D4FE-D4E8-FAFFE4F161C5}"/>
              </a:ext>
            </a:extLst>
          </p:cNvPr>
          <p:cNvSpPr/>
          <p:nvPr/>
        </p:nvSpPr>
        <p:spPr>
          <a:xfrm rot="5400000">
            <a:off x="5086033" y="3879188"/>
            <a:ext cx="6012254" cy="914400"/>
          </a:xfrm>
          <a:prstGeom prst="mathMinus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FC3ED4-D92F-B93C-180F-27B787D83A09}"/>
              </a:ext>
            </a:extLst>
          </p:cNvPr>
          <p:cNvSpPr txBox="1"/>
          <p:nvPr/>
        </p:nvSpPr>
        <p:spPr>
          <a:xfrm>
            <a:off x="8364236" y="2574906"/>
            <a:ext cx="34836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系统主界面：是用户进入系统的首页面，此页面包含该医院名字，提供登录、查看医院简介、医生简介、在线预约等操作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CF137C-4309-084D-F4A7-ED2F02D87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1" y="2250938"/>
            <a:ext cx="7447499" cy="403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9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6E41-E823-561C-561C-8B14CED2F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43A1685-D3B4-0149-4CDB-440CC13F359A}"/>
              </a:ext>
            </a:extLst>
          </p:cNvPr>
          <p:cNvSpPr/>
          <p:nvPr/>
        </p:nvSpPr>
        <p:spPr>
          <a:xfrm>
            <a:off x="187461" y="1991485"/>
            <a:ext cx="7066031" cy="452408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DBC74E3B-45C1-5199-6A44-593D33D244A2}"/>
              </a:ext>
            </a:extLst>
          </p:cNvPr>
          <p:cNvSpPr/>
          <p:nvPr/>
        </p:nvSpPr>
        <p:spPr>
          <a:xfrm>
            <a:off x="8295137" y="2227096"/>
            <a:ext cx="3506136" cy="4033458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 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用户注册：新用户可以通过填写基本信息进行注册，包括姓名、身份证号、联系方式等。</a:t>
            </a:r>
            <a:b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88279A1-0F99-D4B5-2611-58575DAD831C}"/>
              </a:ext>
            </a:extLst>
          </p:cNvPr>
          <p:cNvSpPr/>
          <p:nvPr/>
        </p:nvSpPr>
        <p:spPr>
          <a:xfrm>
            <a:off x="0" y="243863"/>
            <a:ext cx="12192000" cy="1522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1C87593-FA91-6884-FA2A-638AEC318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61" y="342430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注册界面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A97B7448-3267-86AB-BA7F-C8F422C992F2}"/>
              </a:ext>
            </a:extLst>
          </p:cNvPr>
          <p:cNvSpPr txBox="1">
            <a:spLocks/>
          </p:cNvSpPr>
          <p:nvPr/>
        </p:nvSpPr>
        <p:spPr>
          <a:xfrm>
            <a:off x="858520" y="2438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减号 28">
            <a:extLst>
              <a:ext uri="{FF2B5EF4-FFF2-40B4-BE49-F238E27FC236}">
                <a16:creationId xmlns:a16="http://schemas.microsoft.com/office/drawing/2014/main" id="{47D55F2D-5B82-9D4D-A19A-8C395B0E5F45}"/>
              </a:ext>
            </a:extLst>
          </p:cNvPr>
          <p:cNvSpPr/>
          <p:nvPr/>
        </p:nvSpPr>
        <p:spPr>
          <a:xfrm rot="5400000">
            <a:off x="4851042" y="3837114"/>
            <a:ext cx="6012254" cy="914400"/>
          </a:xfrm>
          <a:prstGeom prst="mathMinus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9C660D-B830-DE4F-EBB2-17D70C044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106" y="2317687"/>
            <a:ext cx="5073459" cy="38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68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A5A0-8076-389D-C28B-A4FC61A42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341DB0F-10B2-18A7-17F4-D18DDEF417C7}"/>
              </a:ext>
            </a:extLst>
          </p:cNvPr>
          <p:cNvSpPr/>
          <p:nvPr/>
        </p:nvSpPr>
        <p:spPr>
          <a:xfrm>
            <a:off x="742834" y="2064414"/>
            <a:ext cx="5579430" cy="462265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E1A83585-4153-15AA-603E-E423C15DCF33}"/>
              </a:ext>
            </a:extLst>
          </p:cNvPr>
          <p:cNvSpPr/>
          <p:nvPr/>
        </p:nvSpPr>
        <p:spPr>
          <a:xfrm>
            <a:off x="8083744" y="2277585"/>
            <a:ext cx="3506136" cy="4033458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 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用户登录：已注册用户可以通过输入用户名和密码进行登录。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3467275-4CF9-20B9-BA62-25AD5D23F0CE}"/>
              </a:ext>
            </a:extLst>
          </p:cNvPr>
          <p:cNvSpPr/>
          <p:nvPr/>
        </p:nvSpPr>
        <p:spPr>
          <a:xfrm>
            <a:off x="0" y="243863"/>
            <a:ext cx="12192000" cy="1522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5D5B8B-2989-4F0C-C58C-9CD489231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61" y="342430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登录界面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9DA5F68A-BB7A-D10F-2142-4FFA09D18709}"/>
              </a:ext>
            </a:extLst>
          </p:cNvPr>
          <p:cNvSpPr txBox="1">
            <a:spLocks/>
          </p:cNvSpPr>
          <p:nvPr/>
        </p:nvSpPr>
        <p:spPr>
          <a:xfrm>
            <a:off x="858520" y="2438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减号 28">
            <a:extLst>
              <a:ext uri="{FF2B5EF4-FFF2-40B4-BE49-F238E27FC236}">
                <a16:creationId xmlns:a16="http://schemas.microsoft.com/office/drawing/2014/main" id="{24B9C9C9-C120-3170-BA63-34ADCBE84AD1}"/>
              </a:ext>
            </a:extLst>
          </p:cNvPr>
          <p:cNvSpPr/>
          <p:nvPr/>
        </p:nvSpPr>
        <p:spPr>
          <a:xfrm rot="5400000">
            <a:off x="4337122" y="3837114"/>
            <a:ext cx="6012254" cy="914400"/>
          </a:xfrm>
          <a:prstGeom prst="mathMinus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7551B5-2538-261C-5C88-DC5288F84A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69" t="25167" r="33522" b="3426"/>
          <a:stretch/>
        </p:blipFill>
        <p:spPr>
          <a:xfrm>
            <a:off x="1449859" y="2324875"/>
            <a:ext cx="3946783" cy="40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28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725</Words>
  <Application>Microsoft Office PowerPoint</Application>
  <PresentationFormat>宽屏</PresentationFormat>
  <Paragraphs>90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-apple-system</vt:lpstr>
      <vt:lpstr>等线</vt:lpstr>
      <vt:lpstr>等线 Light</vt:lpstr>
      <vt:lpstr>黑体</vt:lpstr>
      <vt:lpstr>Arial</vt:lpstr>
      <vt:lpstr>Wingdings</vt:lpstr>
      <vt:lpstr>Office 主题​​</vt:lpstr>
      <vt:lpstr>医院信息管理系统</vt:lpstr>
      <vt:lpstr>成员分工</vt:lpstr>
      <vt:lpstr>医院信息管理系统</vt:lpstr>
      <vt:lpstr>PowerPoint 演示文稿</vt:lpstr>
      <vt:lpstr>医院管理信息系统概述</vt:lpstr>
      <vt:lpstr>PowerPoint 演示文稿</vt:lpstr>
      <vt:lpstr>-系统主界面</vt:lpstr>
      <vt:lpstr>-注册界面</vt:lpstr>
      <vt:lpstr>-登录界面</vt:lpstr>
      <vt:lpstr>-登录界面</vt:lpstr>
      <vt:lpstr>-患者管理</vt:lpstr>
      <vt:lpstr>-患者管理</vt:lpstr>
      <vt:lpstr>-预约挂号</vt:lpstr>
      <vt:lpstr>-挂号查询</vt:lpstr>
      <vt:lpstr>PowerPoint 演示文稿</vt:lpstr>
      <vt:lpstr>-实施原则与策略</vt:lpstr>
      <vt:lpstr>-阶段实施情况</vt:lpstr>
      <vt:lpstr>-Django项目中遇到的问题</vt:lpstr>
      <vt:lpstr>PowerPoint 演示文稿</vt:lpstr>
      <vt:lpstr>谢谢观看！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图的遍历算法</dc:title>
  <dc:creator>jade North</dc:creator>
  <cp:lastModifiedBy>雯婧 易</cp:lastModifiedBy>
  <cp:revision>12</cp:revision>
  <dcterms:created xsi:type="dcterms:W3CDTF">2023-12-25T17:08:01Z</dcterms:created>
  <dcterms:modified xsi:type="dcterms:W3CDTF">2024-12-17T14:33:04Z</dcterms:modified>
</cp:coreProperties>
</file>